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9" r:id="rId3"/>
    <p:sldId id="263" r:id="rId4"/>
    <p:sldId id="265" r:id="rId5"/>
    <p:sldId id="260" r:id="rId6"/>
    <p:sldId id="275" r:id="rId7"/>
    <p:sldId id="276" r:id="rId8"/>
    <p:sldId id="261" r:id="rId9"/>
    <p:sldId id="262" r:id="rId10"/>
    <p:sldId id="271" r:id="rId11"/>
    <p:sldId id="272" r:id="rId12"/>
    <p:sldId id="273" r:id="rId13"/>
    <p:sldId id="266" r:id="rId14"/>
    <p:sldId id="274" r:id="rId15"/>
    <p:sldId id="278" r:id="rId16"/>
    <p:sldId id="277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94723" autoAdjust="0"/>
  </p:normalViewPr>
  <p:slideViewPr>
    <p:cSldViewPr>
      <p:cViewPr varScale="1">
        <p:scale>
          <a:sx n="109" d="100"/>
          <a:sy n="109" d="100"/>
        </p:scale>
        <p:origin x="19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F5DE38-3DB8-4E5C-89D6-5853F2C6FC07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7A635C-D759-4972-AE31-AEDAB528A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ron skier.png"/>
          <p:cNvPicPr>
            <a:picLocks noChangeAspect="1"/>
          </p:cNvPicPr>
          <p:nvPr/>
        </p:nvPicPr>
        <p:blipFill>
          <a:blip r:embed="rId2" cstate="print"/>
          <a:srcRect l="29000" t="31100" r="33200" b="29000"/>
          <a:stretch>
            <a:fillRect/>
          </a:stretch>
        </p:blipFill>
        <p:spPr>
          <a:xfrm>
            <a:off x="6732240" y="260648"/>
            <a:ext cx="2387634" cy="2520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6172200" cy="1224136"/>
          </a:xfrm>
        </p:spPr>
        <p:txBody>
          <a:bodyPr>
            <a:normAutofit fontScale="90000"/>
          </a:bodyPr>
          <a:lstStyle/>
          <a:p>
            <a:br>
              <a:rPr lang="ru-RU" sz="5400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4000" dirty="0">
                <a:solidFill>
                  <a:srgbClr val="C00000"/>
                </a:solidFill>
                <a:latin typeface="Century Gothic" pitchFamily="34" charset="0"/>
              </a:rPr>
              <a:t>УЛЬТРАМАРАФОН</a:t>
            </a:r>
            <a:br>
              <a:rPr lang="ru-RU" sz="4000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4000" dirty="0">
                <a:solidFill>
                  <a:srgbClr val="C00000"/>
                </a:solidFill>
                <a:latin typeface="Century Gothic" pitchFamily="34" charset="0"/>
              </a:rPr>
              <a:t>«</a:t>
            </a:r>
            <a:r>
              <a:rPr lang="en-US" sz="4000" dirty="0">
                <a:solidFill>
                  <a:srgbClr val="C00000"/>
                </a:solidFill>
                <a:latin typeface="Century Gothic" pitchFamily="34" charset="0"/>
              </a:rPr>
              <a:t>IRON SKIER-IMS 20</a:t>
            </a:r>
            <a:r>
              <a:rPr lang="ru-RU" sz="4000" dirty="0">
                <a:solidFill>
                  <a:srgbClr val="C00000"/>
                </a:solidFill>
                <a:latin typeface="Century Gothic" pitchFamily="34" charset="0"/>
              </a:rPr>
              <a:t>22»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780928"/>
            <a:ext cx="6172200" cy="3672408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СТАРТ 25 ДЕКАБРЯ 2022</a:t>
            </a:r>
          </a:p>
          <a:p>
            <a:pPr marL="514350" indent="-514350"/>
            <a:endParaRPr lang="ru-RU" sz="2800" dirty="0">
              <a:latin typeface="Century Gothic" pitchFamily="34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ЛЫЖНАЯ БАЗА «ПРИКАМЬЕ»</a:t>
            </a:r>
          </a:p>
          <a:p>
            <a:pPr marL="514350" indent="-514350"/>
            <a:endParaRPr lang="ru-RU" sz="2800" dirty="0">
              <a:latin typeface="Century Gothic" pitchFamily="34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ГОРОД ПЕРМЬ,</a:t>
            </a:r>
          </a:p>
          <a:p>
            <a:pPr marL="514350" indent="-514350"/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      УЛ.АГРОНОМИЧЕСКАЯ 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748264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ПОРЯДОК </a:t>
            </a:r>
            <a:b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УЧАСТИЯ КОМАНД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1232" y="2177480"/>
            <a:ext cx="6912768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СОСТАВ КОМАНДЫ НЕ МЕНЕЕ 3-Х И НЕ БОЛЕЕ 4-Х ЧЕЛОВЕК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КАЖДЫЙ УЧАСТНИК КОМАНДЫ ДОЛЖЕН ПРИНЯТЬ УЧАСТИЕ В ГОНКЕ И ПРОЕХАТЬ НЕ МЕНЕЕ 1 КРУГА (10КМ) Т.Е. ОТ ПУНКТА ПЕРЕДАЧИ ЧИПА  ДО ПУНКТА ПЕРЕДАЧИ ЧИПА ИЛИ ЛИНИИ ФИНИША.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Iron skier.png"/>
          <p:cNvPicPr>
            <a:picLocks noChangeAspect="1"/>
          </p:cNvPicPr>
          <p:nvPr/>
        </p:nvPicPr>
        <p:blipFill>
          <a:blip r:embed="rId2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partak\Downloads\Дизайн без названия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382" y="3140968"/>
            <a:ext cx="3780162" cy="5346949"/>
          </a:xfrm>
          <a:prstGeom prst="rect">
            <a:avLst/>
          </a:prstGeom>
          <a:noFill/>
        </p:spPr>
      </p:pic>
      <p:pic>
        <p:nvPicPr>
          <p:cNvPr id="8" name="Рисунок 7" descr="Iron skier.png"/>
          <p:cNvPicPr>
            <a:picLocks noChangeAspect="1"/>
          </p:cNvPicPr>
          <p:nvPr/>
        </p:nvPicPr>
        <p:blipFill>
          <a:blip r:embed="rId3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Пункт передачи чипа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1232" y="1124744"/>
            <a:ext cx="6912768" cy="468052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РАСПОЛАГАЕТСЯ МЕЖДУ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ЛИНИЕЙ СТАРТА И ЛИНИЕЙ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ФИНИША. В ПУНКТ ПЕРЕДАЧИ ЧИПА ДОПУСКАЕТСЯ ТОЛЬКО ОДИН УЧАСТНИК ОТ КОМАНДЫ, А ИМЕННО МЕНЯЮЩИЙ СВОЕГО ПАРТНЕРА ПО КОМАНДЕ. 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УЧАСТНИК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ОТДАВШИЙ ЧИП 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ПАРТНЕРУ, ДОЛЖЕН 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ТУТ ЖЕ ПОКИНУТЬ ППЧ</a:t>
            </a:r>
          </a:p>
        </p:txBody>
      </p:sp>
      <p:sp>
        <p:nvSpPr>
          <p:cNvPr id="11" name="Кольцо 10"/>
          <p:cNvSpPr/>
          <p:nvPr/>
        </p:nvSpPr>
        <p:spPr>
          <a:xfrm>
            <a:off x="6876256" y="5157192"/>
            <a:ext cx="432048" cy="504056"/>
          </a:xfrm>
          <a:prstGeom prst="donut">
            <a:avLst>
              <a:gd name="adj" fmla="val 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ron skier.png"/>
          <p:cNvPicPr>
            <a:picLocks noChangeAspect="1"/>
          </p:cNvPicPr>
          <p:nvPr/>
        </p:nvPicPr>
        <p:blipFill>
          <a:blip r:embed="rId2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ПЕРЕДАЧА ЧИПА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1232" y="1484784"/>
            <a:ext cx="6912768" cy="468052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О ПЕРЕДАЧЕ ЧИПА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ДЕЛАЕТСЯ ОТМЕТКА СУДЬЕЙ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ПУНКТА ПЕРЕДАЧИ ЧИПА С УКАЗАНИЕМ ВРЕМЕНИ ПЕРЕДАЧИ, КРУГА ПЕРЕДАЧИ И НОМЕРОВ УЧАСТНИКОВ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КОМАНДА НЕ В ПОЛНОМ СОСТАВЕ ПРИНЯВШАЯ УЧАСТИЕ В СОРЕВНОВАНИИ, ЛИБО ДОПУСТИВШАЯ СМЕНУ УЧАСТНИКОВ ВНЕ ПУНКТА ПЕРЕДАЧИ ЧИПА, </a:t>
            </a:r>
            <a:r>
              <a:rPr lang="ru-RU" sz="2800" u="sng" dirty="0">
                <a:solidFill>
                  <a:schemeClr val="tx1"/>
                </a:solidFill>
                <a:latin typeface="Century Gothic" pitchFamily="34" charset="0"/>
              </a:rPr>
              <a:t>ДИСКВАЛИФИЦИРУЕТСЯ!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ron skier.png"/>
          <p:cNvPicPr>
            <a:picLocks noChangeAspect="1"/>
          </p:cNvPicPr>
          <p:nvPr/>
        </p:nvPicPr>
        <p:blipFill>
          <a:blip r:embed="rId2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484784"/>
            <a:ext cx="6172200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ОПРЕДЕЛЕНИЕ И НАГРАЖДЕНИЕ </a:t>
            </a:r>
            <a:b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ПОБЕДИТЕЛЕЙ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177480"/>
            <a:ext cx="7884368" cy="468052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ПОБЕДИТЕЛИ НА ДИСТАНЦИ 50 КМ В ИНДИВИДУАЛЬНОМ И КОМАНДНЫЙ ЗАЧЕТЕ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3240" y="3501008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Century Gothic" pitchFamily="34" charset="0"/>
              </a:rPr>
              <a:t>УЧАСТНИК ПЕРВЫМ ЗАКОНЧИВШИЙ ДИСТАНЦИЮ И ПЕРЕСЕКШИЙ ФИНИШНУЮ ЛИНИЮ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Century Gothic" pitchFamily="34" charset="0"/>
              </a:rPr>
              <a:t>УЧАСТНИК КОМАНДЫ ПЕРВЫМ ЗАКОНЧИВШИЙ ДИСТАНЦИЮ И ПЕРЕСЕКШИЙ ФИНИШНУЮ ЛИНИЮ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ron skier.png"/>
          <p:cNvPicPr>
            <a:picLocks noChangeAspect="1"/>
          </p:cNvPicPr>
          <p:nvPr/>
        </p:nvPicPr>
        <p:blipFill>
          <a:blip r:embed="rId2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172200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177480"/>
            <a:ext cx="6696744" cy="449188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В СЛУЧАЕ ОТСУТСТВИЯ УЧАСТНИКА НА СТАРТЕ ВО ВРЕМЯ НАЧАЛА ГОНКИ ПО ЛЮБЫМ ПРИЧИНАМ, ВКЛЮЧАЯ ОБСТОЯТЕЛЬСТВА НЕОБРАТИМОЙ СИЛЫ, ОПЛАЧЕННЫЙ СТАРТОВЫЙ ВЗНОС НЕ ВОЗВРАЩАЕТСЯ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ФИНИШИРОВАВШИЙ УЧАСТНИК ОБЯЗАН СРАЗУ СДАТЬ ЧИП  (НА НОМЕРЕ ДЕЛАЕТСЯ ОТМЕТКА). В СЛУЧАЕ УТЕРИ (ПОВРЕЖДЕНИЯ) ЧИПА НЕОБХОДИМО НЕМЕДЛЕННО УВЕДОМИТЬ ОРГАНИЗАТОРОВ И УПЛАТИТЬ ШТРАФ В РАЗМЕРЕ 5000 РУБЛЕЙ.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ron skier.png"/>
          <p:cNvPicPr>
            <a:picLocks noChangeAspect="1"/>
          </p:cNvPicPr>
          <p:nvPr/>
        </p:nvPicPr>
        <p:blipFill>
          <a:blip r:embed="rId2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172200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НАГРАЖДЕНИЕ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276872"/>
            <a:ext cx="6948264" cy="381642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КАЖДЫЙ ФИНИШЕР УЛЬТРАМАРАФОНА</a:t>
            </a:r>
            <a:endParaRPr lang="en-US" sz="2800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 «</a:t>
            </a:r>
            <a:r>
              <a:rPr lang="en-US" sz="2800" dirty="0">
                <a:solidFill>
                  <a:schemeClr val="tx1"/>
                </a:solidFill>
                <a:latin typeface="Century Gothic" pitchFamily="34" charset="0"/>
              </a:rPr>
              <a:t>IRON SKIER-IMS 20</a:t>
            </a: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22» ПОЛУЧАЕТ МЕДАЛЬ ТОЛЬКО ПОСЛЕ СДАЧИ ЧИПА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УЧАСТНИКИ КОМАНДЫ ПОЛУЧАЮТ МЕДАЛИ  (ЗА ИСКЛЮЧЕНИЕМ ФИНИШЕРА КОМАНДЫ) ПОСЛЕ ОКОНЧАНИЯ ГОНКИ ПО ПРЕДЬЯВЛЕНИЮ НОМЕРА НА КОТОРОМ ДЕЛАЕТСЯ ОТМЕТКА О ВЫДАЧИ МЕДАЛИ.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ПОБЕДИТЕЛИ И ПРИЗЕРЫ ДОПУСКАЮТСЯ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 НА ЦЕРЕМОНИЮ НАГРАЖДЕНИЯ ТОЛЬКО В          СТАРТОВЫХ НОМЕРАХ</a:t>
            </a:r>
          </a:p>
        </p:txBody>
      </p:sp>
      <p:pic>
        <p:nvPicPr>
          <p:cNvPr id="1026" name="Picture 2" descr="C:\Users\Spartak\Downloads\Дизайн без названия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606" y="3861048"/>
            <a:ext cx="2448938" cy="3463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Render-28-12-18-07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6215" y="1772817"/>
            <a:ext cx="3757953" cy="4896543"/>
          </a:xfrm>
          <a:prstGeom prst="rect">
            <a:avLst/>
          </a:prstGeom>
        </p:spPr>
      </p:pic>
      <p:pic>
        <p:nvPicPr>
          <p:cNvPr id="7" name="Рисунок 6" descr="Iron skier.png"/>
          <p:cNvPicPr>
            <a:picLocks noChangeAspect="1"/>
          </p:cNvPicPr>
          <p:nvPr/>
        </p:nvPicPr>
        <p:blipFill>
          <a:blip r:embed="rId3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20472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ТАБЛИЧКИ НА ТРАССЕ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2132856"/>
            <a:ext cx="3096344" cy="45365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Century Gothic" pitchFamily="34" charset="0"/>
              </a:rPr>
              <a:t>СПЕЦИАЛЬНО ОТВЕДЕННОЕ МЕСТО, ГДЕ УЧАСТНИК МОЖЕТ ПРОВЕСТИ ОБЩУЮ РАЗМИНКУ НА ЛЫЖАХ</a:t>
            </a:r>
            <a:br>
              <a:rPr lang="ru-RU" sz="2800" dirty="0">
                <a:solidFill>
                  <a:schemeClr val="tx1"/>
                </a:solidFill>
                <a:latin typeface="Century Gothic" pitchFamily="34" charset="0"/>
              </a:rPr>
            </a:br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Century Gothic" pitchFamily="34" charset="0"/>
              </a:rPr>
              <a:t>МЕСТО, ГДЕ УЧАСТНИК МОЖЕТ ПРОВЕСТИ ТЕСТИРОВАНИЕ ЛЫЖ НА СКОЛЬЖЕНИЕ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20472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ТАБЛИЧКИ НА ТРАССЕ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2132856"/>
            <a:ext cx="3096344" cy="4536504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Century Gothic" pitchFamily="34" charset="0"/>
              </a:rPr>
              <a:t>МЕСТО, ГДЕ УЧАСТНИК МОЖЕТ ПРОВЕСТИ СМЕНУ ЛЫЖ</a:t>
            </a:r>
            <a:br>
              <a:rPr lang="ru-RU" sz="2800" dirty="0">
                <a:solidFill>
                  <a:schemeClr val="tx1"/>
                </a:solidFill>
                <a:latin typeface="Century Gothic" pitchFamily="34" charset="0"/>
              </a:rPr>
            </a:br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Century Gothic" pitchFamily="34" charset="0"/>
              </a:rPr>
              <a:t>ПУНКТ ГДЕ ОСУЩЕСТВЛЯЕТСЯ ПЕРЕДАЧА ЭЛЕКТРОННОГО ЧИПА СЛЕДУЮЩЕМУ УЧАСТНИКУ КОМАНДНОЙ ГОНКИ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FullSizeRender-28-12-18-07-5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0793" y="2060848"/>
            <a:ext cx="3336718" cy="4653136"/>
          </a:xfrm>
          <a:prstGeom prst="rect">
            <a:avLst/>
          </a:prstGeom>
        </p:spPr>
      </p:pic>
      <p:pic>
        <p:nvPicPr>
          <p:cNvPr id="6" name="Рисунок 5" descr="Iron skier.png"/>
          <p:cNvPicPr>
            <a:picLocks noChangeAspect="1"/>
          </p:cNvPicPr>
          <p:nvPr/>
        </p:nvPicPr>
        <p:blipFill>
          <a:blip r:embed="rId3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992438"/>
            <a:ext cx="5400820" cy="3865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20472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ТАБЛИЧКИ НА ТРАССЕ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204864"/>
            <a:ext cx="5400600" cy="15121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ДАННЫЙ УКАЗАТЕЛЬ ИНФОРМИРУЕТ УЧАСТНИКА СОРЕВНОВАНИЙ О ПЕРЕХОДЕ ЕГО НА ВТОРОЙ КРУГ И ПОСЛЕДУЮЩИЙ КРУГИ ДИСТАНЦИИ</a:t>
            </a:r>
            <a:br>
              <a:rPr lang="ru-RU" sz="2800" dirty="0">
                <a:solidFill>
                  <a:schemeClr val="tx1"/>
                </a:solidFill>
                <a:latin typeface="Century Gothic" pitchFamily="34" charset="0"/>
              </a:rPr>
            </a:br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Iron skier.png"/>
          <p:cNvPicPr>
            <a:picLocks noChangeAspect="1"/>
          </p:cNvPicPr>
          <p:nvPr/>
        </p:nvPicPr>
        <p:blipFill>
          <a:blip r:embed="rId3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ron skier.png"/>
          <p:cNvPicPr>
            <a:picLocks noChangeAspect="1"/>
          </p:cNvPicPr>
          <p:nvPr/>
        </p:nvPicPr>
        <p:blipFill>
          <a:blip r:embed="rId2" cstate="print"/>
          <a:srcRect l="29000" t="31100" r="33200" b="29000"/>
          <a:stretch>
            <a:fillRect/>
          </a:stretch>
        </p:blipFill>
        <p:spPr>
          <a:xfrm>
            <a:off x="6732240" y="260648"/>
            <a:ext cx="2387634" cy="2520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764704"/>
            <a:ext cx="6172200" cy="72008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НАЧАЛО СОРЕВНОВАНИЙ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177480"/>
            <a:ext cx="6624736" cy="4680520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chemeClr val="tx1"/>
                </a:solidFill>
                <a:latin typeface="Century Gothic" pitchFamily="34" charset="0"/>
              </a:rPr>
              <a:t>25 ДЕКАБРЯ ЛЫЖНАЯ БАЗА</a:t>
            </a:r>
          </a:p>
          <a:p>
            <a:r>
              <a:rPr lang="ru-RU" sz="2800" u="sng" dirty="0">
                <a:solidFill>
                  <a:schemeClr val="tx1"/>
                </a:solidFill>
                <a:latin typeface="Century Gothic" pitchFamily="34" charset="0"/>
              </a:rPr>
              <a:t>«ПРИКАМЬЕ» 10:00 МАССТАРТ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ИНДИВИДУАЛЬНАЯ ГОНКА 50 КМ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КОМАНДНАЯ ГОНКА 50 КМ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ron skier.png"/>
          <p:cNvPicPr>
            <a:picLocks noChangeAspect="1"/>
          </p:cNvPicPr>
          <p:nvPr/>
        </p:nvPicPr>
        <p:blipFill>
          <a:blip r:embed="rId2" cstate="print"/>
          <a:srcRect l="29000" t="31100" r="33200" b="29000"/>
          <a:stretch>
            <a:fillRect/>
          </a:stretch>
        </p:blipFill>
        <p:spPr>
          <a:xfrm>
            <a:off x="6758182" y="0"/>
            <a:ext cx="2361691" cy="249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172200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ПРОГРАММА</a:t>
            </a:r>
            <a:b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МЕРОПРИЯТИЯ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988840"/>
            <a:ext cx="6624736" cy="468052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25 ДЕКАБРЯ 2022 ГОДА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09:00-09:30 РАЗМЕЩЕНИЕ ЛЫЖ УЧАСТНИКАМИ ДЛЯ ЗАМЕНЫ В «ПУНКТЕ СМЕНЫ ЛЫЖ»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09:30 ТОРЖЕСТВЕННОЕ ОТКРЫТИЕ СОРЕВНОВАНИЙ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09:45 ОТКРЫТИЕ ЗОНЫ СТАРТА ДЛЯ РАЗМЕЩЕНИЯ УЧАСТНИКОВ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10:00 МАССТАРТ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ron skier.png"/>
          <p:cNvPicPr>
            <a:picLocks noChangeAspect="1"/>
          </p:cNvPicPr>
          <p:nvPr/>
        </p:nvPicPr>
        <p:blipFill>
          <a:blip r:embed="rId2" cstate="print"/>
          <a:srcRect l="29000" t="31100" r="33200" b="29000"/>
          <a:stretch>
            <a:fillRect/>
          </a:stretch>
        </p:blipFill>
        <p:spPr>
          <a:xfrm>
            <a:off x="6894618" y="0"/>
            <a:ext cx="2225255" cy="23488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172200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ПРОГРАММА</a:t>
            </a:r>
            <a:b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МЕРОПРИЯТИЙ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177480"/>
            <a:ext cx="6244208" cy="46805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12:30-15:00 ОТКРЫТИЕ «ПУНКТА СМЕНЫ ЛЫЖ» (ЛЫЖИ ОТДАЮТСЯ ТОЛЬКО УЧАСТНИКУ ПО ПРЕДЬЯВЛЕНИЮ СТАРТОВОГО НОМЕРА)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13:30 ЦЕРЕМОНИЯ НАГРАЖДЕНИЯ ПОБЕДИТЕЛЕЙ И ПРИЗЕРОВ ИНДИВИДУАЛЬНОГО И КОМАНДНОГО ЗАЧЕТА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15:00 ЗАКРЫТИЕ СОРЕВНОВАНИЙ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artak\Downloads\Дизайн без названия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020" y="2780928"/>
            <a:ext cx="4123540" cy="5832648"/>
          </a:xfrm>
          <a:prstGeom prst="rect">
            <a:avLst/>
          </a:prstGeom>
          <a:noFill/>
        </p:spPr>
      </p:pic>
      <p:pic>
        <p:nvPicPr>
          <p:cNvPr id="8" name="Рисунок 7" descr="Iron skier.png"/>
          <p:cNvPicPr>
            <a:picLocks noChangeAspect="1"/>
          </p:cNvPicPr>
          <p:nvPr/>
        </p:nvPicPr>
        <p:blipFill>
          <a:blip r:embed="rId3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172200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СМЕНА ЛЫЖ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060848"/>
            <a:ext cx="7200800" cy="468052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КАЖДЫЙ УЧАСТНИК ИМЕЕТ ПРАВО НА СМЕНУ ЛЫЖ ПО ДИСТАНЦИИ </a:t>
            </a:r>
            <a:r>
              <a:rPr lang="ru-RU" sz="2800" u="sng" dirty="0">
                <a:solidFill>
                  <a:schemeClr val="tx1"/>
                </a:solidFill>
                <a:latin typeface="Century Gothic" pitchFamily="34" charset="0"/>
              </a:rPr>
              <a:t>НЕ БОЛЕЕ 1 РАЗА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СМЕНА ЛЫЖ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ПРОХОДИТ В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СПЕЦИАЛЬНО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ОТВЕДЕННОМ</a:t>
            </a:r>
          </a:p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НА ТРАССЕ МЕСТЕ</a:t>
            </a:r>
          </a:p>
        </p:txBody>
      </p:sp>
      <p:sp>
        <p:nvSpPr>
          <p:cNvPr id="9" name="Стрелка вправо 8"/>
          <p:cNvSpPr/>
          <p:nvPr/>
        </p:nvSpPr>
        <p:spPr>
          <a:xfrm rot="20578500">
            <a:off x="5810405" y="5052392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172200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СМЕНА ЛЫЖ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3200" y="2177480"/>
            <a:ext cx="7200800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НАКЛЕЙКИ ДЛЯ МАРКИРОВКИ ЛЫЖ НАХОДЯТСЯ В СТАРТОВОМ ПАКЕТЕ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ЛЫЖИ ПОМЕЩАЮТСЯ И ЗАБИРАЮТСЯ  В ПУНКТ СМЕНЫ ЛЫЖ ТОЛЬКО УЧАСТНИКОМ ПО ПРЕДЬЯВЛЕНИЮ                                               НОМЕРА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ЛЫЖИ ДОЛЖНЫ БЫТЬ </a:t>
            </a:r>
            <a:r>
              <a:rPr lang="ru-RU" sz="2800" u="sng" dirty="0">
                <a:solidFill>
                  <a:schemeClr val="tx1"/>
                </a:solidFill>
                <a:latin typeface="Century Gothic" pitchFamily="34" charset="0"/>
              </a:rPr>
              <a:t>ОБЯЗАТЕЛЬНО</a:t>
            </a: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 ПРОМАРКИРОВАНЫ.</a:t>
            </a:r>
          </a:p>
        </p:txBody>
      </p:sp>
      <p:pic>
        <p:nvPicPr>
          <p:cNvPr id="5" name="Рисунок 4" descr="Iron skier.png"/>
          <p:cNvPicPr>
            <a:picLocks noChangeAspect="1"/>
          </p:cNvPicPr>
          <p:nvPr/>
        </p:nvPicPr>
        <p:blipFill>
          <a:blip r:embed="rId2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172200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СМЕНА ЛЫЖ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3200" y="2204864"/>
            <a:ext cx="7200800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В ПУНКТ СМЕНЫ ЛЫЖ ДОПУСКАЮТСЯ ТОЛЬКО УЧАСТНИКИ ПО ПРЕДЬЯВЛЕНИЮ НОМЕРА!</a:t>
            </a:r>
          </a:p>
        </p:txBody>
      </p:sp>
      <p:pic>
        <p:nvPicPr>
          <p:cNvPr id="5" name="Рисунок 4" descr="Iron skier.png"/>
          <p:cNvPicPr>
            <a:picLocks noChangeAspect="1"/>
          </p:cNvPicPr>
          <p:nvPr/>
        </p:nvPicPr>
        <p:blipFill>
          <a:blip r:embed="rId2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836712"/>
            <a:ext cx="6748264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ДОПУСК К </a:t>
            </a:r>
            <a:b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УЧАСТИЮ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1232" y="1916832"/>
            <a:ext cx="6912768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УЧАСТНИКИ ПРОШЕДШИЕ МЕДОСМОТР И ИМЕЮЩИЕ ПРИ СЕБЕ МЕД.СПРАВКУ ЗАВЕРЕНУЮ ВРАЧОМ</a:t>
            </a:r>
          </a:p>
          <a:p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УПЛАТИВШИЕ СТАРТОВЫЙ ВЗНОС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ИМЕЮЩИЕ ПРИ СЕБЕ ДОКУМЕНТ УДОСТОВЕРЯЮЩИЙ ЛИЧНОСТЬ (ПАСПОРТ, ВОДИТЕЛЬСКОЕ УДОСТОВЕРЕНИЕ)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Iron skier.png"/>
          <p:cNvPicPr>
            <a:picLocks noChangeAspect="1"/>
          </p:cNvPicPr>
          <p:nvPr/>
        </p:nvPicPr>
        <p:blipFill>
          <a:blip r:embed="rId2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764704"/>
            <a:ext cx="6172200" cy="72008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ТРЕБОВАНИЯ</a:t>
            </a:r>
            <a:b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 МЕД.СПРАВКЕ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601416"/>
            <a:ext cx="6696744" cy="5256584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МЕД.СПРАВКА СОДЕРЖИТ: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ПОДПИСЬ ВРАЧА, ПЕЧАТЬ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ФРАЗУ О </a:t>
            </a:r>
            <a:r>
              <a:rPr lang="ru-RU" sz="2800" u="sng" dirty="0">
                <a:solidFill>
                  <a:schemeClr val="tx1"/>
                </a:solidFill>
                <a:latin typeface="Century Gothic" pitchFamily="34" charset="0"/>
              </a:rPr>
              <a:t>ДОПУСКЕ</a:t>
            </a: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 К УЧАСТИЮ В ЛЫЖНЫХ СОРЕВНОВАНИЯХ С УКАЗАНИЕМ ДИСТАНЦИИ 50КМ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ВЫДАНА НЕ РАНЕЕ 25.12.21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entury Gothic" pitchFamily="34" charset="0"/>
              </a:rPr>
              <a:t>В СЛУЧАЕ ОТСУТСТВИЯ </a:t>
            </a:r>
            <a:r>
              <a:rPr lang="ru-RU" sz="2400" u="sng" dirty="0">
                <a:solidFill>
                  <a:schemeClr val="tx1"/>
                </a:solidFill>
                <a:latin typeface="Century Gothic" pitchFamily="34" charset="0"/>
              </a:rPr>
              <a:t>ОРИГИНАЛА</a:t>
            </a:r>
            <a:r>
              <a:rPr lang="ru-RU" sz="2400" dirty="0">
                <a:solidFill>
                  <a:schemeClr val="tx1"/>
                </a:solidFill>
                <a:latin typeface="Century Gothic" pitchFamily="34" charset="0"/>
              </a:rPr>
              <a:t> МЕД.СПРАВКИ, УЧАСТНИК К СТАРТУ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2400" u="sng" dirty="0">
                <a:solidFill>
                  <a:schemeClr val="tx1"/>
                </a:solidFill>
                <a:latin typeface="Century Gothic" pitchFamily="34" charset="0"/>
              </a:rPr>
              <a:t>НЕ ДОПУСКАЕТСЯ! </a:t>
            </a:r>
            <a:r>
              <a:rPr lang="ru-RU" sz="2400" dirty="0">
                <a:solidFill>
                  <a:schemeClr val="tx1"/>
                </a:solidFill>
                <a:latin typeface="Century Gothic" pitchFamily="34" charset="0"/>
              </a:rPr>
              <a:t>СТАРТОВЫЙ ВЗНОС </a:t>
            </a:r>
          </a:p>
          <a:p>
            <a:pPr algn="ctr"/>
            <a:r>
              <a:rPr lang="ru-RU" sz="2400" u="sng" dirty="0">
                <a:solidFill>
                  <a:schemeClr val="tx1"/>
                </a:solidFill>
                <a:latin typeface="Century Gothic" pitchFamily="34" charset="0"/>
              </a:rPr>
              <a:t>НЕ ВОЗВРАЩАЕТСЯ</a:t>
            </a:r>
          </a:p>
          <a:p>
            <a:endParaRPr lang="ru-RU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Iron skier.png"/>
          <p:cNvPicPr>
            <a:picLocks noChangeAspect="1"/>
          </p:cNvPicPr>
          <p:nvPr/>
        </p:nvPicPr>
        <p:blipFill>
          <a:blip r:embed="rId2" cstate="print"/>
          <a:srcRect l="33581" t="32788" r="33200" b="29000"/>
          <a:stretch>
            <a:fillRect/>
          </a:stretch>
        </p:blipFill>
        <p:spPr>
          <a:xfrm>
            <a:off x="7164288" y="0"/>
            <a:ext cx="1955585" cy="22494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C0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595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Century Gothic</vt:lpstr>
      <vt:lpstr>Verdana</vt:lpstr>
      <vt:lpstr>Wingdings</vt:lpstr>
      <vt:lpstr>Wingdings 2</vt:lpstr>
      <vt:lpstr>Эркер</vt:lpstr>
      <vt:lpstr> УЛЬТРАМАРАФОН «IRON SKIER-IMS 2022»</vt:lpstr>
      <vt:lpstr>НАЧАЛО СОРЕВНОВАНИЙ</vt:lpstr>
      <vt:lpstr>ПРОГРАММА МЕРОПРИЯТИЯ</vt:lpstr>
      <vt:lpstr>ПРОГРАММА МЕРОПРИЯТИЙ</vt:lpstr>
      <vt:lpstr>СМЕНА ЛЫЖ</vt:lpstr>
      <vt:lpstr>СМЕНА ЛЫЖ</vt:lpstr>
      <vt:lpstr>СМЕНА ЛЫЖ</vt:lpstr>
      <vt:lpstr>ДОПУСК К  УЧАСТИЮ</vt:lpstr>
      <vt:lpstr>ТРЕБОВАНИЯ К МЕД.СПРАВКЕ</vt:lpstr>
      <vt:lpstr>ПОРЯДОК  УЧАСТИЯ КОМАНД</vt:lpstr>
      <vt:lpstr>Пункт передачи чипа</vt:lpstr>
      <vt:lpstr>ПЕРЕДАЧА ЧИПА</vt:lpstr>
      <vt:lpstr>ОПРЕДЕЛЕНИЕ И НАГРАЖДЕНИЕ  ПОБЕДИТЕЛЕЙ</vt:lpstr>
      <vt:lpstr>ВНИМАНИЕ!</vt:lpstr>
      <vt:lpstr>НАГРАЖДЕНИЕ</vt:lpstr>
      <vt:lpstr>ТАБЛИЧКИ НА ТРАССЕ</vt:lpstr>
      <vt:lpstr>ТАБЛИЧКИ НА ТРАССЕ</vt:lpstr>
      <vt:lpstr>ТАБЛИЧКИ НА ТРАССЕ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</dc:title>
  <dc:creator>Пользователь Windows</dc:creator>
  <cp:lastModifiedBy>Артём Шевченко</cp:lastModifiedBy>
  <cp:revision>45</cp:revision>
  <dcterms:created xsi:type="dcterms:W3CDTF">2018-12-28T07:56:40Z</dcterms:created>
  <dcterms:modified xsi:type="dcterms:W3CDTF">2022-12-23T15:38:25Z</dcterms:modified>
</cp:coreProperties>
</file>